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25"/>
  </p:notesMasterIdLst>
  <p:handoutMasterIdLst>
    <p:handoutMasterId r:id="rId26"/>
  </p:handoutMasterIdLst>
  <p:sldIdLst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713" autoAdjust="0"/>
  </p:normalViewPr>
  <p:slideViewPr>
    <p:cSldViewPr snapToGrid="0">
      <p:cViewPr varScale="1">
        <p:scale>
          <a:sx n="86" d="100"/>
          <a:sy n="86" d="100"/>
        </p:scale>
        <p:origin x="42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279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8868AF-C95C-4664-A930-2A052D9A0BAF}" type="datetime1">
              <a:rPr lang="pl-PL" smtClean="0"/>
              <a:t>22.11.2024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DCC7757-6264-420F-9201-02E9A21CB7A0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54295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32B2A28-C1EC-4DAC-97A0-DC7A8773ABDF}" type="datetime1">
              <a:rPr lang="pl-PL" noProof="0" smtClean="0"/>
              <a:t>22.11.2024</a:t>
            </a:fld>
            <a:endParaRPr lang="pl-PL" noProof="0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AD115C9-E24C-4512-AA8B-319BB49F77B5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125624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AD115C9-E24C-4512-AA8B-319BB49F77B5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1518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42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7272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2715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3227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 rtlCol="0"/>
          <a:lstStyle>
            <a:lvl1pPr algn="ctr" rtl="0">
              <a:defRPr sz="4400" b="1" baseline="0"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8670F1-D189-4DC9-B0A8-394167A2FA24}" type="datetime1">
              <a:rPr lang="pl-PL" noProof="0" smtClean="0"/>
              <a:t>22.11.2024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1843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0C9286-2DA2-4860-B9A0-E05573BE642E}" type="datetime1">
              <a:rPr lang="pl-PL" noProof="0" smtClean="0"/>
              <a:t>22.11.2024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4296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 rtlCol="0"/>
          <a:lstStyle>
            <a:lvl1pPr rtl="0"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CAD514-2834-4D70-9A5E-F610D525BB42}" type="datetime1">
              <a:rPr lang="pl-PL" noProof="0" smtClean="0"/>
              <a:t>22.11.2024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7053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 rtl="0"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8" name="Zawartość — symbol zastępczy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 rtlCol="0"/>
          <a:lstStyle>
            <a:lvl1pPr rtl="0"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5pPr>
            <a:lvl6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6pPr>
            <a:lvl7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7pPr>
            <a:lvl8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8pPr>
            <a:lvl9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8C306F-A233-4885-8210-744B113C9C25}" type="datetime1">
              <a:rPr lang="pl-PL" noProof="0" smtClean="0"/>
              <a:t>22.11.2024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76659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rtlCol="0" anchor="t"/>
          <a:lstStyle>
            <a:lvl1pPr algn="l" rtl="0">
              <a:defRPr sz="4000" b="1" i="0" cap="all" baseline="0"/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rtlCol="0" anchor="b">
            <a:normAutofit/>
          </a:bodyPr>
          <a:lstStyle>
            <a:lvl1pPr marL="0" indent="0" rtl="0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60A834-6A6D-4386-A84A-90B414AB27AE}" type="datetime1">
              <a:rPr lang="pl-PL" noProof="0" smtClean="0"/>
              <a:t>22.11.2024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2865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 rtl="0"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11" name="Zawartość — symbol zastępczy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 rtlCol="0"/>
          <a:lstStyle>
            <a:lvl1pPr rtl="0"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6pPr>
            <a:lvl7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7pPr>
            <a:lvl8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8pPr>
            <a:lvl9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noProof="0" dirty="0"/>
          </a:p>
        </p:txBody>
      </p:sp>
      <p:sp>
        <p:nvSpPr>
          <p:cNvPr id="13" name="Zawartość — symbol zastępczy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 rtlCol="0"/>
          <a:lstStyle>
            <a:lvl1pPr rtl="0"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defRPr/>
            </a:lvl6pPr>
            <a:lvl7pPr>
              <a:buClr>
                <a:schemeClr val="tx2">
                  <a:lumMod val="50000"/>
                </a:schemeClr>
              </a:buClr>
              <a:defRPr/>
            </a:lvl7pPr>
            <a:lvl8pPr>
              <a:buClr>
                <a:schemeClr val="tx2">
                  <a:lumMod val="50000"/>
                </a:schemeClr>
              </a:buClr>
              <a:defRPr/>
            </a:lvl8pPr>
            <a:lvl9pPr>
              <a:buClr>
                <a:schemeClr val="tx2">
                  <a:lumMod val="50000"/>
                </a:schemeClr>
              </a:buClr>
              <a:defRPr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9BB87F-DC16-474D-95B9-888FC65E888B}" type="datetime1">
              <a:rPr lang="pl-PL" noProof="0" smtClean="0"/>
              <a:t>22.11.2024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577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812800" y="1497204"/>
            <a:ext cx="4978400" cy="677672"/>
          </a:xfrm>
        </p:spPr>
        <p:txBody>
          <a:bodyPr rtlCol="0" anchor="b">
            <a:noAutofit/>
          </a:bodyPr>
          <a:lstStyle>
            <a:lvl1pPr marL="0" indent="0" rtl="0">
              <a:lnSpc>
                <a:spcPct val="80000"/>
              </a:lnSpc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Zawartość — symbol zastępczy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 rtlCol="0"/>
          <a:lstStyle>
            <a:lvl1pPr rtl="0"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400800" y="1497204"/>
            <a:ext cx="4978400" cy="677671"/>
          </a:xfrm>
        </p:spPr>
        <p:txBody>
          <a:bodyPr rtlCol="0" anchor="b">
            <a:noAutofit/>
          </a:bodyPr>
          <a:lstStyle>
            <a:lvl1pPr marL="0" indent="0" rtl="0">
              <a:lnSpc>
                <a:spcPct val="80000"/>
              </a:lnSpc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3" name="Zawartość — symbol zastępczy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 rtlCol="0"/>
          <a:lstStyle>
            <a:lvl1pPr rtl="0"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6C1E4A-901A-4ECA-B29A-148C42A1529E}" type="datetime1">
              <a:rPr lang="pl-PL" noProof="0" smtClean="0"/>
              <a:t>22.11.2024</a:t>
            </a:fld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5597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B2D423-DAE7-4122-99F1-35D1E5F280FA}" type="datetime1">
              <a:rPr lang="pl-PL" noProof="0" smtClean="0"/>
              <a:t>22.11.2024</a:t>
            </a:fld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86630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020D6D-C895-4B5F-A62C-579B372657E2}" type="datetime1">
              <a:rPr lang="pl-PL" noProof="0" smtClean="0"/>
              <a:t>22.11.2024</a:t>
            </a:fld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4804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rtlCol="0" anchor="b"/>
          <a:lstStyle>
            <a:lvl1pPr algn="l" rtl="0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9" name="Zawartość — symbol zastępczy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 rtlCol="0"/>
          <a:lstStyle>
            <a:lvl1pPr rtl="0"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 rtlCol="0">
            <a:normAutofit/>
          </a:bodyPr>
          <a:lstStyle>
            <a:lvl1pPr marL="0" indent="0" rtl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4788B7-B191-4BFA-8001-3B7ADBCFDEDB}" type="datetime1">
              <a:rPr lang="pl-PL" noProof="0" smtClean="0"/>
              <a:t>22.11.2024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718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rtlCol="0" anchor="b"/>
          <a:lstStyle>
            <a:lvl1pPr algn="l" rtl="0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10" name="Obraz — symbol zastępczy 9" descr="Pusty symbol zastępczy pozwalający dodać obraz. Kliknij symbol zastępczy i wybierz obraz, który chcesz dodać"/>
          <p:cNvSpPr>
            <a:spLocks noGrp="1"/>
          </p:cNvSpPr>
          <p:nvPr>
            <p:ph type="pic" sz="quarter" idx="13"/>
          </p:nvPr>
        </p:nvSpPr>
        <p:spPr>
          <a:xfrm>
            <a:off x="6301232" y="1539240"/>
            <a:ext cx="4431538" cy="327279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 rtlCol="0">
            <a:normAutofit/>
          </a:bodyPr>
          <a:lstStyle>
            <a:lvl1pPr marL="0" indent="0" rtl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7A4F91-1AC2-4109-B96A-8F047A51CC1F}" type="datetime1">
              <a:rPr lang="pl-PL" noProof="0" smtClean="0"/>
              <a:t>22.11.2024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3628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1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rtl="0"/>
            <a:r>
              <a:rPr lang="pl-PL" dirty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strike="noStrike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46829905-F148-4374-B915-9D981B90C228}" type="datetime1">
              <a:rPr lang="pl-PL" noProof="0" smtClean="0"/>
              <a:t>22.11.2024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401CF334-2D5C-4859-84A6-CA7E6E43FAEB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2016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cap="all" spc="50" baseline="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 sz="6600" dirty="0">
                <a:solidFill>
                  <a:srgbClr val="C00000"/>
                </a:solidFill>
                <a:latin typeface="Chiller" panose="04020404031007020602" pitchFamily="82" charset="0"/>
              </a:rPr>
              <a:t>UNIJNE AKCENTY W </a:t>
            </a:r>
            <a:r>
              <a:rPr lang="pl-PL" sz="6600" dirty="0" err="1">
                <a:solidFill>
                  <a:srgbClr val="C00000"/>
                </a:solidFill>
                <a:latin typeface="Chiller" panose="04020404031007020602" pitchFamily="82" charset="0"/>
              </a:rPr>
              <a:t>ZSZiR</a:t>
            </a:r>
            <a:endParaRPr lang="pl-PL" sz="6600" dirty="0">
              <a:solidFill>
                <a:srgbClr val="C00000"/>
              </a:solidFill>
              <a:latin typeface="Chiller" panose="04020404031007020602" pitchFamily="82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B26D694-E443-47DC-8906-230DEE99F3B2}"/>
              </a:ext>
            </a:extLst>
          </p:cNvPr>
          <p:cNvSpPr/>
          <p:nvPr/>
        </p:nvSpPr>
        <p:spPr>
          <a:xfrm>
            <a:off x="1695940" y="5253802"/>
            <a:ext cx="5917069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Numer projektu: 2023-1-PL01-KA122-VET-000128933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Obraz 1">
            <a:extLst>
              <a:ext uri="{FF2B5EF4-FFF2-40B4-BE49-F238E27FC236}">
                <a16:creationId xmlns:a16="http://schemas.microsoft.com/office/drawing/2014/main" id="{81BBA733-E67B-42E8-AEFA-A5ECA3812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59"/>
          <a:stretch>
            <a:fillRect/>
          </a:stretch>
        </p:blipFill>
        <p:spPr bwMode="auto">
          <a:xfrm>
            <a:off x="3175" y="6350"/>
            <a:ext cx="5706633" cy="73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4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3D8B42-A8D8-4773-8C54-26C6C81EC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758096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PRAKTYKI TECHNIK WETERYNARII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13804CF-698B-4A77-B66F-8A7591F8A3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885" y="451821"/>
            <a:ext cx="2920701" cy="389426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8179C04-7BFB-49AE-A11B-E1704304D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32" y="1979407"/>
            <a:ext cx="3324113" cy="443215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E041D2D-0E71-4DB9-8254-CC88956A50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8" y="1344706"/>
            <a:ext cx="4776395" cy="35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9231CE-9B5A-4C16-90E9-23F11BCB6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844157"/>
          </a:xfrm>
        </p:spPr>
        <p:txBody>
          <a:bodyPr/>
          <a:lstStyle/>
          <a:p>
            <a:pPr algn="r"/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PRAKTYKI TECHNIK WETERYNARII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FA1B74C-27A9-4D8C-B8A3-D3CDDBAA0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82" y="2974488"/>
            <a:ext cx="5000186" cy="374013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5EB4802-42D5-470C-B0DE-41A1D495EB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96" y="333804"/>
            <a:ext cx="3170816" cy="422775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79B6E5C-749C-40FB-A196-AF87705ED4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668" y="1097279"/>
            <a:ext cx="2657139" cy="354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1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88843B-DC8D-494D-B33D-11E9C2F7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5895190"/>
            <a:ext cx="10566400" cy="696876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PRAKTYKI TECHNIK WETERYNARII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F623040-DB65-4155-97D4-22179697CE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77" y="227554"/>
            <a:ext cx="3453205" cy="460427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7497C2D-A473-444F-B74C-981B33E0A9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1" y="583639"/>
            <a:ext cx="3983663" cy="531155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44B0D11-D136-49EF-998B-70A7024F5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25" y="0"/>
            <a:ext cx="3089024" cy="411066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288D0A5-867F-4218-BFE1-F561A5B828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110" y="3615168"/>
            <a:ext cx="2317152" cy="30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0271FB-FF1E-4DE1-AF74-C3C541B6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758096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Program kulturowy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AA26AF1-9907-464C-8739-E384476FCF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249" y="0"/>
            <a:ext cx="6361354" cy="349502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D4D1116-392E-4F31-A038-CC0961BE32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3" y="1118796"/>
            <a:ext cx="5036616" cy="377874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20DF21B-6EAF-44BD-B3BE-1AC00433DF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2"/>
          <a:stretch/>
        </p:blipFill>
        <p:spPr>
          <a:xfrm>
            <a:off x="7204037" y="3257914"/>
            <a:ext cx="4629366" cy="29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9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81C153-0668-4B1B-95B2-ABB8AA21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67203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Program kulturowy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1D83CFD-D1DA-447D-9E1E-26634D7607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91" y="110584"/>
            <a:ext cx="3484296" cy="261410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ED095A8-487D-4AC4-94A2-B9BB864B6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109" y="3065929"/>
            <a:ext cx="4258585" cy="319502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F903691-1CC9-4651-8805-B89989652A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2" y="2205317"/>
            <a:ext cx="5405679" cy="405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3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A45E2D-6251-4525-BB98-919BFF39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8642" y="4453508"/>
            <a:ext cx="4279246" cy="1143000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Program </a:t>
            </a:r>
            <a:b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</a:br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kulturowy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DF54531-F541-41B4-8071-9FC3B19831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4" y="3684494"/>
            <a:ext cx="4229908" cy="317350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5ECB9D-6677-4F1D-950A-AD00F2395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4995" y="2660927"/>
            <a:ext cx="4468878" cy="335279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E652D40-7F34-42E9-B059-0A396DF5D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" y="218478"/>
            <a:ext cx="4369560" cy="327828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DC47194-B96C-4361-8571-8DEC8A0E38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754" y="286237"/>
            <a:ext cx="4279246" cy="32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F1F47C-C4F0-4542-9363-9929FD0E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725" y="5710950"/>
            <a:ext cx="9073540" cy="618247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Program kulturowy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9EFC91C-9DB9-41E4-9485-0B60CE43C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52" y="3926222"/>
            <a:ext cx="3756732" cy="281850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32C7EE6-8127-4C29-A1AF-846C00794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848" y="51569"/>
            <a:ext cx="5029444" cy="377336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E9C71AC-2215-4B7E-81F3-14748A02BB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410"/>
            <a:ext cx="5147058" cy="386160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B402C91-D57F-45D5-92BC-E71FF5D044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41" y="2059771"/>
            <a:ext cx="3514907" cy="468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14D16A-FB92-4988-BC7F-13163B2B0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682793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CZAS WOLNY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49D92C4-0C78-4F6A-948F-EE2E4C150A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237" y="1086522"/>
            <a:ext cx="3985951" cy="299047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1F83233-A274-4F07-87E8-1D11825D9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3" y="1293732"/>
            <a:ext cx="4125786" cy="309538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D55225E-7C7D-4654-A491-E50B2C9340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9"/>
          <a:stretch/>
        </p:blipFill>
        <p:spPr>
          <a:xfrm>
            <a:off x="3608786" y="3679115"/>
            <a:ext cx="2815814" cy="317888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16E8BCE-69A2-440E-BD6B-A7459388A3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0910" y="2747895"/>
            <a:ext cx="4389120" cy="32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1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928EDC-04F1-4CBD-A5A9-73FCC7EF8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CZAS WOLNY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386A3A7-2DB2-4929-B1A1-47BB848DA5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14" y="313244"/>
            <a:ext cx="2995086" cy="224707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B6BAFD8-F139-4E82-90C1-23D1C7D540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2"/>
          <a:stretch/>
        </p:blipFill>
        <p:spPr>
          <a:xfrm>
            <a:off x="5807093" y="2829261"/>
            <a:ext cx="5907533" cy="402873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D587E06-68DF-464E-9354-1D8BB7414E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4791" y="392625"/>
            <a:ext cx="2732444" cy="205002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E89B6AC-A536-4C3F-AB61-AAD1C794B9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66221"/>
            <a:ext cx="5307212" cy="398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2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240B82-1349-4D27-A138-C2FFEC66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ROZDANIE </a:t>
            </a:r>
            <a:b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</a:br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CERTYFIKATÓW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00D2691-CBE2-49D4-BD89-6C3E5B0A0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23" y="580913"/>
            <a:ext cx="7607449" cy="570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INFORMACJE O PROJEKCIE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3E7B476-6324-4AEB-AC49-BC97C26FD281}"/>
              </a:ext>
            </a:extLst>
          </p:cNvPr>
          <p:cNvSpPr/>
          <p:nvPr/>
        </p:nvSpPr>
        <p:spPr>
          <a:xfrm>
            <a:off x="408791" y="1675014"/>
            <a:ext cx="11564469" cy="4754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Okres realizacji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projektu  od  </a:t>
            </a:r>
            <a:r>
              <a:rPr lang="pl-PL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2023-12-17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 </a:t>
            </a:r>
            <a:r>
              <a:rPr lang="pl-PL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2025-01-16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 projektu: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 1: 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Wzmocnienie kompetencji kluczowych 26 uczniów </a:t>
            </a:r>
            <a:r>
              <a:rPr lang="pl-PL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ZSZiR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Radymnie poprzez udział w stażu zagranicznym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 2: 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Wyposażenie uczniów w praktyczne umiejętności zawodowe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 3: 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Możliwość mobilności, poznania warunków pracy i życia w innym europejskim kraju przez uczniów </a:t>
            </a:r>
            <a:r>
              <a:rPr lang="pl-PL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ZSZiR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Radymnie</a:t>
            </a:r>
          </a:p>
          <a:p>
            <a:r>
              <a:rPr lang="pl-P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 4: </a:t>
            </a:r>
            <a:r>
              <a:rPr lang="pl-PL" dirty="0"/>
              <a:t>Rozwój kompetencji dydaktycznych, językowych i z zakresu</a:t>
            </a:r>
          </a:p>
          <a:p>
            <a:r>
              <a:rPr lang="pl-PL" dirty="0"/>
              <a:t>zarządzania projektami unijnymi wśród kadry dydaktycznej i kadry zarządzającej szkoły </a:t>
            </a:r>
          </a:p>
          <a:p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Dofinansowanie projektu z UE:  </a:t>
            </a:r>
            <a:r>
              <a:rPr lang="pl-PL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67 556,00 EUR (319 370,99 PLN)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 realizowany w ramach Programu Fundusze Europejskie dla Rozwoju Społecznego 2021-2027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Zagraniczna mobilność edukacyjna uczniów i absolwentów oraz kadry kształcenia  zawodowego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50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BEFED5-89B4-449E-8497-B14359DF1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03" y="376517"/>
            <a:ext cx="11736592" cy="76142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realizacja projektu umożliwiła Osiągnięcie rezultatów: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8623068-6645-4B49-8717-F37A7B190163}"/>
              </a:ext>
            </a:extLst>
          </p:cNvPr>
          <p:cNvSpPr/>
          <p:nvPr/>
        </p:nvSpPr>
        <p:spPr>
          <a:xfrm>
            <a:off x="355003" y="1258304"/>
            <a:ext cx="108700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FreeSans"/>
              </a:rPr>
              <a:t>- odbycie stażu </a:t>
            </a:r>
          </a:p>
          <a:p>
            <a:r>
              <a:rPr lang="pl-PL" sz="2000" dirty="0">
                <a:latin typeface="FreeSans"/>
              </a:rPr>
              <a:t>- przyrost wiedzy na temat nowych metod pracy oraz technologii wykorzystywanych w zagranicznych</a:t>
            </a:r>
          </a:p>
          <a:p>
            <a:r>
              <a:rPr lang="pl-PL" sz="2000" dirty="0">
                <a:latin typeface="FreeSans"/>
              </a:rPr>
              <a:t>przedsiębiorstwach/gospodarstwach</a:t>
            </a:r>
          </a:p>
          <a:p>
            <a:r>
              <a:rPr lang="pl-PL" sz="2000" dirty="0">
                <a:latin typeface="FreeSans"/>
              </a:rPr>
              <a:t>- nabycie doświadczenia zawodowego i praktycznego wykorzystania umiejętności obsługi nowoczesnego sprzętu</a:t>
            </a:r>
          </a:p>
          <a:p>
            <a:r>
              <a:rPr lang="pl-PL" sz="2000" dirty="0">
                <a:latin typeface="FreeSans"/>
              </a:rPr>
              <a:t>- podniesienie atrakcyjność absolwentów na rynku pracy co zwiększa ich szanse na zatrudnienie</a:t>
            </a:r>
          </a:p>
          <a:p>
            <a:r>
              <a:rPr lang="pl-PL" sz="2000" dirty="0">
                <a:latin typeface="FreeSans"/>
              </a:rPr>
              <a:t>- wzrost samooceny i pewności siebie oraz wiary we własne umiejętności</a:t>
            </a:r>
          </a:p>
          <a:p>
            <a:r>
              <a:rPr lang="pl-PL" sz="2000" dirty="0">
                <a:latin typeface="FreeSans"/>
              </a:rPr>
              <a:t>- poznanie kultury Czech</a:t>
            </a:r>
          </a:p>
          <a:p>
            <a:r>
              <a:rPr lang="pl-PL" sz="2000" dirty="0">
                <a:latin typeface="FreeSans"/>
              </a:rPr>
              <a:t>- wzrost kompetencji kluczowych</a:t>
            </a:r>
          </a:p>
          <a:p>
            <a:r>
              <a:rPr lang="pl-PL" sz="2000" dirty="0">
                <a:latin typeface="FreeSans"/>
              </a:rPr>
              <a:t>- podniesienie świadomości i ekspresji kulturalnej</a:t>
            </a:r>
          </a:p>
          <a:p>
            <a:r>
              <a:rPr lang="pl-PL" sz="2000" dirty="0">
                <a:latin typeface="FreeSans"/>
              </a:rPr>
              <a:t>- nabycie umiejętności funkcjonowania i pracy w grupie, oraz przemieszczania się i poruszania w obcym kraju oraz mobilności</a:t>
            </a:r>
          </a:p>
          <a:p>
            <a:r>
              <a:rPr lang="pl-PL" sz="2000" dirty="0">
                <a:latin typeface="FreeSans"/>
              </a:rPr>
              <a:t>- poprawa znajomość j. angielskiego</a:t>
            </a:r>
          </a:p>
          <a:p>
            <a:r>
              <a:rPr lang="pl-PL" sz="2000" dirty="0">
                <a:latin typeface="FreeSans"/>
              </a:rPr>
              <a:t>- zdobycie przez uczniów certyfikatów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96008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790369"/>
          </a:xfrm>
        </p:spPr>
        <p:txBody>
          <a:bodyPr rtlCol="0"/>
          <a:lstStyle/>
          <a:p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INFORMACJE O PROJEKCIE</a:t>
            </a:r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D055CDF-D9C9-40C3-9851-363A5414C3F5}"/>
              </a:ext>
            </a:extLst>
          </p:cNvPr>
          <p:cNvSpPr/>
          <p:nvPr/>
        </p:nvSpPr>
        <p:spPr>
          <a:xfrm>
            <a:off x="513976" y="1417638"/>
            <a:ext cx="10865224" cy="5347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INSTYTUCJA PRZYJMUJĄCA była: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2800" b="1" dirty="0">
                <a:solidFill>
                  <a:srgbClr val="00206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CZECHY: </a:t>
            </a:r>
            <a:r>
              <a:rPr lang="pl-PL" sz="2800" b="1" dirty="0" err="1">
                <a:solidFill>
                  <a:srgbClr val="00206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Kopernikus</a:t>
            </a:r>
            <a:r>
              <a:rPr lang="pl-PL" sz="2800" b="1" dirty="0">
                <a:solidFill>
                  <a:srgbClr val="00206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M.C.V. </a:t>
            </a:r>
            <a:r>
              <a:rPr lang="pl-PL" sz="2800" b="1" dirty="0" err="1">
                <a:solidFill>
                  <a:srgbClr val="00206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s.r.o</a:t>
            </a:r>
            <a:r>
              <a:rPr lang="pl-PL" sz="2800" b="1" dirty="0">
                <a:solidFill>
                  <a:srgbClr val="00206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540385">
              <a:lnSpc>
                <a:spcPct val="107000"/>
              </a:lnSpc>
              <a:spcAft>
                <a:spcPts val="0"/>
              </a:spcAft>
            </a:pP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Soukenicka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877/9</a:t>
            </a:r>
          </a:p>
          <a:p>
            <a:pPr indent="540385">
              <a:lnSpc>
                <a:spcPct val="107000"/>
              </a:lnSpc>
              <a:spcAft>
                <a:spcPts val="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702 00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Ostrava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Moravská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Ostrava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>
              <a:lnSpc>
                <a:spcPct val="107000"/>
              </a:lnSpc>
              <a:spcAft>
                <a:spcPts val="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INSTYTUCJA WYSYŁAJĄCA: 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2800" b="1" dirty="0">
                <a:solidFill>
                  <a:srgbClr val="00206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POLSKA: Zespół Szkół  Centrum Kształcenia Rolniczego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2800" dirty="0">
                <a:solidFill>
                  <a:srgbClr val="00206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im. Adama Mickiewicza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ul. Złota Góra 13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37-550 Radymno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l-PL" sz="2000" b="1" dirty="0"/>
              <a:t>OKRES MOBILNOŚCI: </a:t>
            </a:r>
            <a:r>
              <a:rPr lang="pl-PL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od 29.09.2024 do 26.10.2024r</a:t>
            </a:r>
            <a:r>
              <a:rPr lang="pl-PL" dirty="0"/>
              <a:t>. </a:t>
            </a:r>
          </a:p>
          <a:p>
            <a:pPr>
              <a:lnSpc>
                <a:spcPct val="107000"/>
              </a:lnSpc>
            </a:pPr>
            <a:r>
              <a:rPr lang="pl-PL" dirty="0"/>
              <a:t>staże w zagranicznych przedsiębiorstwach tj. stadnina koni, gospodarstwo rolne, firma mechaniczna Mitręga, gabinet weterynaryjny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596731"/>
          </a:xfrm>
        </p:spPr>
        <p:txBody>
          <a:bodyPr rtlCol="0"/>
          <a:lstStyle/>
          <a:p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INFORMACJE O PROJEKCIE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D228444-467C-4D32-8105-91513D275CB5}"/>
              </a:ext>
            </a:extLst>
          </p:cNvPr>
          <p:cNvSpPr txBox="1"/>
          <p:nvPr/>
        </p:nvSpPr>
        <p:spPr>
          <a:xfrm>
            <a:off x="307190" y="905232"/>
            <a:ext cx="4763246" cy="504753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pl-PL" sz="2800" b="1" dirty="0"/>
              <a:t>UCZESTNICY :</a:t>
            </a:r>
          </a:p>
          <a:p>
            <a:endParaRPr lang="pl-PL" dirty="0"/>
          </a:p>
          <a:p>
            <a:r>
              <a:rPr lang="pl-PL" sz="2200" dirty="0"/>
              <a:t>Grupa 26 uczniów w zawodach:</a:t>
            </a:r>
          </a:p>
          <a:p>
            <a:r>
              <a:rPr lang="pl-PL" sz="2200" dirty="0"/>
              <a:t> </a:t>
            </a:r>
          </a:p>
          <a:p>
            <a:r>
              <a:rPr lang="pl-PL" sz="2200" dirty="0"/>
              <a:t>Technik weterynarii – 9 uczniów</a:t>
            </a:r>
          </a:p>
          <a:p>
            <a:endParaRPr lang="pl-PL" sz="2200" dirty="0"/>
          </a:p>
          <a:p>
            <a:r>
              <a:rPr lang="pl-PL" sz="2200" dirty="0"/>
              <a:t>Technik mechanizacji rolnictwa i </a:t>
            </a:r>
            <a:r>
              <a:rPr lang="pl-PL" sz="2200" dirty="0" err="1"/>
              <a:t>agrotroniki</a:t>
            </a:r>
            <a:r>
              <a:rPr lang="pl-PL" sz="2200" dirty="0"/>
              <a:t> – 15 uczniów</a:t>
            </a:r>
          </a:p>
          <a:p>
            <a:endParaRPr lang="pl-PL" sz="2200" dirty="0"/>
          </a:p>
          <a:p>
            <a:r>
              <a:rPr lang="pl-PL" sz="2200" dirty="0"/>
              <a:t>Mechanik operator pojazdów i maszyn rolniczych – 2 uczniów</a:t>
            </a:r>
          </a:p>
          <a:p>
            <a:endParaRPr lang="pl-PL" dirty="0"/>
          </a:p>
          <a:p>
            <a:r>
              <a:rPr lang="pl-PL" sz="2400" b="1" dirty="0"/>
              <a:t>OPIEKUNOWIE:</a:t>
            </a:r>
          </a:p>
          <a:p>
            <a:r>
              <a:rPr lang="pl-PL" dirty="0"/>
              <a:t>Jan  Lisowski</a:t>
            </a:r>
          </a:p>
          <a:p>
            <a:r>
              <a:rPr lang="pl-PL" dirty="0"/>
              <a:t>Ks. Damian Matusz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DEEA43A-CB29-4C16-84F0-DF5213ABD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104" y="869332"/>
            <a:ext cx="6716359" cy="5037269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4A9F24E7-5BBE-405A-9F05-021702CFF919}"/>
              </a:ext>
            </a:extLst>
          </p:cNvPr>
          <p:cNvSpPr/>
          <p:nvPr/>
        </p:nvSpPr>
        <p:spPr>
          <a:xfrm>
            <a:off x="6416953" y="5804002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>
                <a:solidFill>
                  <a:srgbClr val="C00000"/>
                </a:solidFill>
                <a:latin typeface="Chiller" panose="04020404031007020602" pitchFamily="82" charset="0"/>
              </a:rPr>
              <a:t>WYJEŻDŻAMY DO OSTRAVY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75927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00" y="398033"/>
            <a:ext cx="10566400" cy="1097280"/>
          </a:xfrm>
        </p:spPr>
        <p:txBody>
          <a:bodyPr rtlCol="0"/>
          <a:lstStyle/>
          <a:p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 PRAKTYKI TECHNIK MECHANIZACJI I AGROTRONIKI, </a:t>
            </a:r>
            <a:b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</a:br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MECHANIK OPERATOR POJAZDÓW I MASZYN ROLNICZYCH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C434AA2-A6AA-44EE-A554-E9D63E28DB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580" y="1570617"/>
            <a:ext cx="3404795" cy="453972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428E3C3-7DB0-4D31-B362-2D383B0FA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6" y="1688950"/>
            <a:ext cx="3404795" cy="453972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7C9297E-172F-454E-852F-58F56D2B59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19" y="1570617"/>
            <a:ext cx="3404795" cy="453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0E3F9A-D4DF-4F01-9988-09A7A37B4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82" y="5561704"/>
            <a:ext cx="10566400" cy="1194098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PRAKTYKI TECHNIK MECHANIZACJI I AGROTRONIKI, </a:t>
            </a:r>
            <a:b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</a:br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MECHANIK OPERATOR POJAZDÓW I MASZYN ROLNICZYCH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300653F-0B8B-4160-9833-3723341CB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1358302"/>
            <a:ext cx="3106046" cy="414139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2F8F99E-3745-4371-80C4-9A3B21AE9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4" y="0"/>
            <a:ext cx="3450291" cy="460038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F47DAE7-9107-4976-A33D-12ADC3B0F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37" y="1652046"/>
            <a:ext cx="457045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4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3ECA72-DB64-47DE-A297-E615E4CCE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86604" y="3014832"/>
            <a:ext cx="6674886" cy="828337"/>
          </a:xfrm>
        </p:spPr>
        <p:txBody>
          <a:bodyPr/>
          <a:lstStyle/>
          <a:p>
            <a:r>
              <a:rPr lang="pl-PL" sz="2400" dirty="0">
                <a:solidFill>
                  <a:srgbClr val="C00000"/>
                </a:solidFill>
                <a:latin typeface="Chiller" panose="04020404031007020602" pitchFamily="82" charset="0"/>
              </a:rPr>
              <a:t>PRAKTYKI TECHNIK MECHANIZACJI I AGROTRONIKI, </a:t>
            </a:r>
            <a:br>
              <a:rPr lang="pl-PL" sz="2400" dirty="0">
                <a:solidFill>
                  <a:srgbClr val="C00000"/>
                </a:solidFill>
                <a:latin typeface="Chiller" panose="04020404031007020602" pitchFamily="82" charset="0"/>
              </a:rPr>
            </a:br>
            <a:r>
              <a:rPr lang="pl-PL" sz="2400" dirty="0">
                <a:solidFill>
                  <a:srgbClr val="C00000"/>
                </a:solidFill>
                <a:latin typeface="Chiller" panose="04020404031007020602" pitchFamily="82" charset="0"/>
              </a:rPr>
              <a:t>MECHANIK OPERATOR POJAZDÓW I MASZYN ROLNICZYCH</a:t>
            </a:r>
            <a:endParaRPr lang="pl-PL" sz="24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6E12BC2-BF3E-4695-8F8E-D6537D4D1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48" y="0"/>
            <a:ext cx="4337369" cy="325413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B484CC1-333D-48C0-8BBA-D33ADC5AB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20" y="0"/>
            <a:ext cx="4803533" cy="360387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055A672-D94B-4939-9403-1E249E9F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84" y="3141058"/>
            <a:ext cx="4621431" cy="346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907C69-3796-4BBA-A2D0-A1AC7B53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361614" y="3004308"/>
            <a:ext cx="6610107" cy="892885"/>
          </a:xfrm>
        </p:spPr>
        <p:txBody>
          <a:bodyPr/>
          <a:lstStyle/>
          <a:p>
            <a:r>
              <a:rPr lang="pl-PL" sz="2400" dirty="0">
                <a:solidFill>
                  <a:srgbClr val="C00000"/>
                </a:solidFill>
                <a:latin typeface="Chiller" panose="04020404031007020602" pitchFamily="82" charset="0"/>
              </a:rPr>
              <a:t>PRAKTYKI TECHNIK MECHANIZACJI I AGROTRONIKI, </a:t>
            </a:r>
            <a:br>
              <a:rPr lang="pl-PL" sz="2400" dirty="0">
                <a:solidFill>
                  <a:srgbClr val="C00000"/>
                </a:solidFill>
                <a:latin typeface="Chiller" panose="04020404031007020602" pitchFamily="82" charset="0"/>
              </a:rPr>
            </a:br>
            <a:r>
              <a:rPr lang="pl-PL" sz="2400" dirty="0">
                <a:solidFill>
                  <a:srgbClr val="C00000"/>
                </a:solidFill>
                <a:latin typeface="Chiller" panose="04020404031007020602" pitchFamily="82" charset="0"/>
              </a:rPr>
              <a:t>MECHANIK OPERATOR POJAZDÓW I MASZYN ROLNICZYCH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C9F27B3-85CB-4F3C-A4FD-33038A98E8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39" y="349621"/>
            <a:ext cx="4072184" cy="305517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C7990A8-AA67-415C-A297-59DCE0F0C5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3" y="3506991"/>
            <a:ext cx="4072184" cy="305517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E482FE8-7883-428D-A343-84E075F0A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01" y="2033196"/>
            <a:ext cx="2588608" cy="460427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76074FE-48DD-4099-AAD9-7AA19EF421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70" y="131782"/>
            <a:ext cx="2852121" cy="380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7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CF00F7-E69B-4AFF-A55A-0D7C9AD3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256" y="5599674"/>
            <a:ext cx="10566400" cy="1143000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PRAKTYKI TECHNIK MECHANIZACJI I AGROTRONIKI, </a:t>
            </a:r>
            <a:b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</a:br>
            <a:r>
              <a:rPr lang="pl-PL" dirty="0">
                <a:solidFill>
                  <a:srgbClr val="C00000"/>
                </a:solidFill>
                <a:latin typeface="Chiller" panose="04020404031007020602" pitchFamily="82" charset="0"/>
              </a:rPr>
              <a:t>MECHANIK OPERATOR POJAZDÓW I MASZYN ROLNICZYCH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E2AF573-B15E-4F65-AAD8-D025D4DE8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223" y="365760"/>
            <a:ext cx="4360434" cy="327032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62EF176-6DFB-44AE-BB4F-22855C2A8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33" y="1293607"/>
            <a:ext cx="3203090" cy="427078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CC3E07E-DA90-4A37-8CB4-90ACDE8E9B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5" y="115326"/>
            <a:ext cx="2686722" cy="477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0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zablon Ocea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accent1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892116_TF03460535" id="{2960E196-709F-486C-85DD-FDADBE1BA063}" vid="{AEB558DD-B4D9-4578-A65E-47FB9FEC5BAB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195433-C13C-4992-BB9A-17B0DB253F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DC6412-8CE7-4C8A-96E9-2669F16D17E8}">
  <ds:schemaRefs>
    <ds:schemaRef ds:uri="http://www.w3.org/XML/1998/namespace"/>
    <ds:schemaRef ds:uri="http://purl.org/dc/terms/"/>
    <ds:schemaRef ds:uri="a4f35948-e619-41b3-aa29-22878b09cfd2"/>
    <ds:schemaRef ds:uri="http://schemas.microsoft.com/office/2006/documentManagement/types"/>
    <ds:schemaRef ds:uri="http://purl.org/dc/elements/1.1/"/>
    <ds:schemaRef ds:uri="40262f94-9f35-4ac3-9a90-690165a166b7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ED6C63E-22D9-40FD-AF90-6F5632A430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Szablon Ocean</Template>
  <TotalTime>4302</TotalTime>
  <Words>447</Words>
  <Application>Microsoft Office PowerPoint</Application>
  <PresentationFormat>Panoramiczny</PresentationFormat>
  <Paragraphs>76</Paragraphs>
  <Slides>20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Baskerville Old Face</vt:lpstr>
      <vt:lpstr>Calibri</vt:lpstr>
      <vt:lpstr>Chiller</vt:lpstr>
      <vt:lpstr>FreeSans</vt:lpstr>
      <vt:lpstr>Times New Roman</vt:lpstr>
      <vt:lpstr>Szablon Ocean</vt:lpstr>
      <vt:lpstr>UNIJNE AKCENTY W ZSZiR</vt:lpstr>
      <vt:lpstr>INFORMACJE O PROJEKCIE</vt:lpstr>
      <vt:lpstr>INFORMACJE O PROJEKCIE</vt:lpstr>
      <vt:lpstr>INFORMACJE O PROJEKCIE</vt:lpstr>
      <vt:lpstr> PRAKTYKI TECHNIK MECHANIZACJI I AGROTRONIKI,  MECHANIK OPERATOR POJAZDÓW I MASZYN ROLNICZYCH</vt:lpstr>
      <vt:lpstr>PRAKTYKI TECHNIK MECHANIZACJI I AGROTRONIKI,  MECHANIK OPERATOR POJAZDÓW I MASZYN ROLNICZYCH</vt:lpstr>
      <vt:lpstr>PRAKTYKI TECHNIK MECHANIZACJI I AGROTRONIKI,  MECHANIK OPERATOR POJAZDÓW I MASZYN ROLNICZYCH</vt:lpstr>
      <vt:lpstr>PRAKTYKI TECHNIK MECHANIZACJI I AGROTRONIKI,  MECHANIK OPERATOR POJAZDÓW I MASZYN ROLNICZYCH</vt:lpstr>
      <vt:lpstr>PRAKTYKI TECHNIK MECHANIZACJI I AGROTRONIKI,  MECHANIK OPERATOR POJAZDÓW I MASZYN ROLNICZYCH</vt:lpstr>
      <vt:lpstr>PRAKTYKI TECHNIK WETERYNARII</vt:lpstr>
      <vt:lpstr>PRAKTYKI TECHNIK WETERYNARII</vt:lpstr>
      <vt:lpstr>PRAKTYKI TECHNIK WETERYNARII</vt:lpstr>
      <vt:lpstr>Program kulturowy</vt:lpstr>
      <vt:lpstr>Program kulturowy</vt:lpstr>
      <vt:lpstr>Program  kulturowy</vt:lpstr>
      <vt:lpstr>Program kulturowy</vt:lpstr>
      <vt:lpstr>CZAS WOLNY</vt:lpstr>
      <vt:lpstr>CZAS WOLNY</vt:lpstr>
      <vt:lpstr>ROZDANIE  CERTYFIKATÓW</vt:lpstr>
      <vt:lpstr>realizacja projektu umożliwiła Osiągnięcie rezultatów: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UNIJNE AKCENTY W ZSZiR</dc:title>
  <dc:creator>Zsozir</dc:creator>
  <cp:lastModifiedBy>Zsozir</cp:lastModifiedBy>
  <cp:revision>19</cp:revision>
  <dcterms:created xsi:type="dcterms:W3CDTF">2024-11-22T18:57:06Z</dcterms:created>
  <dcterms:modified xsi:type="dcterms:W3CDTF">2024-11-25T18:39:55Z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74065000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